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3" d="100"/>
          <a:sy n="73" d="100"/>
        </p:scale>
        <p:origin x="7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104-44FC-4F02-BACA-26A5DB6A6C38}" type="datetimeFigureOut">
              <a:rPr lang="fi-FI" smtClean="0"/>
              <a:t>15.5.2025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E0CA5BB-D49E-4795-AA7F-A7CF58F134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92699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104-44FC-4F02-BACA-26A5DB6A6C38}" type="datetimeFigureOut">
              <a:rPr lang="fi-FI" smtClean="0"/>
              <a:t>15.5.2025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A5BB-D49E-4795-AA7F-A7CF58F134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4455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104-44FC-4F02-BACA-26A5DB6A6C38}" type="datetimeFigureOut">
              <a:rPr lang="fi-FI" smtClean="0"/>
              <a:t>15.5.2025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E0CA5BB-D49E-4795-AA7F-A7CF58F134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767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104-44FC-4F02-BACA-26A5DB6A6C38}" type="datetimeFigureOut">
              <a:rPr lang="fi-FI" smtClean="0"/>
              <a:t>15.5.2025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E0CA5BB-D49E-4795-AA7F-A7CF58F134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99034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104-44FC-4F02-BACA-26A5DB6A6C38}" type="datetimeFigureOut">
              <a:rPr lang="fi-FI" smtClean="0"/>
              <a:t>15.5.2025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E0CA5BB-D49E-4795-AA7F-A7CF58F134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6685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104-44FC-4F02-BACA-26A5DB6A6C38}" type="datetimeFigureOut">
              <a:rPr lang="fi-FI" smtClean="0"/>
              <a:t>15.5.2025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A5BB-D49E-4795-AA7F-A7CF58F134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8014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104-44FC-4F02-BACA-26A5DB6A6C38}" type="datetimeFigureOut">
              <a:rPr lang="fi-FI" smtClean="0"/>
              <a:t>15.5.2025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A5BB-D49E-4795-AA7F-A7CF58F134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39418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104-44FC-4F02-BACA-26A5DB6A6C38}" type="datetimeFigureOut">
              <a:rPr lang="fi-FI" smtClean="0"/>
              <a:t>15.5.2025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A5BB-D49E-4795-AA7F-A7CF58F134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68105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104-44FC-4F02-BACA-26A5DB6A6C38}" type="datetimeFigureOut">
              <a:rPr lang="fi-FI" smtClean="0"/>
              <a:t>15.5.2025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E0CA5BB-D49E-4795-AA7F-A7CF58F134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6822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104-44FC-4F02-BACA-26A5DB6A6C38}" type="datetimeFigureOut">
              <a:rPr lang="fi-FI" smtClean="0"/>
              <a:t>15.5.2025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E0CA5BB-D49E-4795-AA7F-A7CF58F134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08030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104-44FC-4F02-BACA-26A5DB6A6C38}" type="datetimeFigureOut">
              <a:rPr lang="fi-FI" smtClean="0"/>
              <a:t>15.5.2025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E0CA5BB-D49E-4795-AA7F-A7CF58F13451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1468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104-44FC-4F02-BACA-26A5DB6A6C38}" type="datetimeFigureOut">
              <a:rPr lang="fi-FI" smtClean="0"/>
              <a:t>15.5.2025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E0CA5BB-D49E-4795-AA7F-A7CF58F134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8386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104-44FC-4F02-BACA-26A5DB6A6C38}" type="datetimeFigureOut">
              <a:rPr lang="fi-FI" smtClean="0"/>
              <a:t>15.5.2025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E0CA5BB-D49E-4795-AA7F-A7CF58F13451}" type="slidenum">
              <a:rPr lang="fi-FI" smtClean="0"/>
              <a:t>‹#›</a:t>
            </a:fld>
            <a:endParaRPr lang="fi-FI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135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104-44FC-4F02-BACA-26A5DB6A6C38}" type="datetimeFigureOut">
              <a:rPr lang="fi-FI" smtClean="0"/>
              <a:t>15.5.2025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E0CA5BB-D49E-4795-AA7F-A7CF58F134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038097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104-44FC-4F02-BACA-26A5DB6A6C38}" type="datetimeFigureOut">
              <a:rPr lang="fi-FI" smtClean="0"/>
              <a:t>15.5.2025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A5BB-D49E-4795-AA7F-A7CF58F134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52264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104-44FC-4F02-BACA-26A5DB6A6C38}" type="datetimeFigureOut">
              <a:rPr lang="fi-FI" smtClean="0"/>
              <a:t>15.5.2025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A5BB-D49E-4795-AA7F-A7CF58F134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06350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44104-44FC-4F02-BACA-26A5DB6A6C38}" type="datetimeFigureOut">
              <a:rPr lang="fi-FI" smtClean="0"/>
              <a:t>15.5.2025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E0CA5BB-D49E-4795-AA7F-A7CF58F134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7737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0939" y="1273629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fi-FI" dirty="0" smtClean="0"/>
              <a:t>A </a:t>
            </a:r>
            <a:r>
              <a:rPr lang="fi-FI" dirty="0" err="1" smtClean="0"/>
              <a:t>Sequential</a:t>
            </a:r>
            <a:r>
              <a:rPr lang="fi-FI" dirty="0" smtClean="0"/>
              <a:t> </a:t>
            </a:r>
            <a:r>
              <a:rPr lang="fi-FI" dirty="0" err="1" smtClean="0"/>
              <a:t>Stopping</a:t>
            </a:r>
            <a:r>
              <a:rPr lang="fi-FI" dirty="0" smtClean="0"/>
              <a:t> </a:t>
            </a:r>
            <a:r>
              <a:rPr lang="fi-FI" dirty="0" err="1" smtClean="0"/>
              <a:t>Problem</a:t>
            </a:r>
            <a:r>
              <a:rPr lang="fi-FI" dirty="0" smtClean="0"/>
              <a:t> </a:t>
            </a:r>
            <a:r>
              <a:rPr lang="fi-FI" dirty="0" err="1" smtClean="0"/>
              <a:t>with</a:t>
            </a:r>
            <a:r>
              <a:rPr lang="fi-FI" dirty="0" smtClean="0"/>
              <a:t> </a:t>
            </a:r>
            <a:r>
              <a:rPr lang="fi-FI" dirty="0" err="1" smtClean="0"/>
              <a:t>Costly</a:t>
            </a:r>
            <a:r>
              <a:rPr lang="fi-FI" dirty="0" smtClean="0"/>
              <a:t> </a:t>
            </a:r>
            <a:r>
              <a:rPr lang="fi-FI" dirty="0" err="1" smtClean="0"/>
              <a:t>Reversibility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7078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6274" y="663298"/>
            <a:ext cx="8911687" cy="1280890"/>
          </a:xfrm>
        </p:spPr>
        <p:txBody>
          <a:bodyPr/>
          <a:lstStyle/>
          <a:p>
            <a:r>
              <a:rPr lang="fi-FI" dirty="0" err="1" smtClean="0"/>
              <a:t>Problem</a:t>
            </a:r>
            <a:r>
              <a:rPr lang="fi-FI" dirty="0" smtClean="0"/>
              <a:t> </a:t>
            </a:r>
            <a:r>
              <a:rPr lang="fi-FI" dirty="0" err="1" smtClean="0"/>
              <a:t>Specification</a:t>
            </a:r>
            <a:endParaRPr lang="fi-FI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31120" y="1463039"/>
                <a:ext cx="8915400" cy="5016137"/>
              </a:xfrm>
            </p:spPr>
            <p:txBody>
              <a:bodyPr>
                <a:normAutofit/>
              </a:bodyPr>
              <a:lstStyle/>
              <a:p>
                <a:r>
                  <a:rPr lang="fi-FI" dirty="0" smtClean="0"/>
                  <a:t>We </a:t>
                </a:r>
                <a:r>
                  <a:rPr lang="fi-FI" dirty="0" err="1" smtClean="0"/>
                  <a:t>studied</a:t>
                </a:r>
                <a:r>
                  <a:rPr lang="fi-FI" dirty="0" smtClean="0"/>
                  <a:t> a </a:t>
                </a:r>
                <a:r>
                  <a:rPr lang="fi-FI" dirty="0" err="1" smtClean="0"/>
                  <a:t>hypothetical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investor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who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can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invest</a:t>
                </a:r>
                <a:r>
                  <a:rPr lang="fi-FI" dirty="0" smtClean="0"/>
                  <a:t> in a </a:t>
                </a:r>
                <a:r>
                  <a:rPr lang="fi-FI" dirty="0" err="1" smtClean="0"/>
                  <a:t>project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by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paying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cost</a:t>
                </a:r>
                <a:r>
                  <a:rPr lang="fi-FI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i-FI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fi-FI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fi-FI" dirty="0" smtClean="0"/>
                  <a:t>.</a:t>
                </a:r>
              </a:p>
              <a:p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investor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starts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inactive</a:t>
                </a:r>
                <a:r>
                  <a:rPr lang="fi-FI" dirty="0" smtClean="0"/>
                  <a:t> and </a:t>
                </a:r>
                <a:r>
                  <a:rPr lang="fi-FI" dirty="0" err="1" smtClean="0"/>
                  <a:t>can</a:t>
                </a:r>
                <a:r>
                  <a:rPr lang="fi-FI" dirty="0" smtClean="0"/>
                  <a:t> go </a:t>
                </a:r>
                <a:r>
                  <a:rPr lang="fi-FI" dirty="0" err="1" smtClean="0"/>
                  <a:t>active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any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time</a:t>
                </a:r>
                <a:endParaRPr lang="fi-FI" dirty="0" smtClean="0"/>
              </a:p>
              <a:p>
                <a:r>
                  <a:rPr lang="fi-FI" dirty="0" err="1" smtClean="0"/>
                  <a:t>After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investing</a:t>
                </a:r>
                <a:r>
                  <a:rPr lang="fi-FI" dirty="0" smtClean="0"/>
                  <a:t> (</a:t>
                </a:r>
                <a:r>
                  <a:rPr lang="fi-FI" dirty="0" err="1" smtClean="0"/>
                  <a:t>going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active</a:t>
                </a:r>
                <a:r>
                  <a:rPr lang="fi-FI" dirty="0" smtClean="0"/>
                  <a:t>) </a:t>
                </a:r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investor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receives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gain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after</a:t>
                </a:r>
                <a:r>
                  <a:rPr lang="fi-FI" dirty="0" smtClean="0"/>
                  <a:t> an </a:t>
                </a:r>
                <a:r>
                  <a:rPr lang="fi-FI" dirty="0" err="1" smtClean="0"/>
                  <a:t>exponentially</a:t>
                </a:r>
                <a:r>
                  <a:rPr lang="fi-FI" dirty="0" smtClean="0"/>
                  <a:t> (</a:t>
                </a:r>
                <a:r>
                  <a:rPr lang="fi-FI" dirty="0" err="1" smtClean="0"/>
                  <a:t>Exp</a:t>
                </a:r>
                <a:r>
                  <a:rPr lang="fi-FI" dirty="0" smtClean="0"/>
                  <a:t>(</a:t>
                </a:r>
                <a:r>
                  <a:rPr lang="el-GR" dirty="0" smtClean="0"/>
                  <a:t>λ</a:t>
                </a:r>
                <a:r>
                  <a:rPr lang="fi-FI" dirty="0" smtClean="0"/>
                  <a:t>)) </a:t>
                </a:r>
                <a:r>
                  <a:rPr lang="fi-FI" dirty="0" err="1" smtClean="0"/>
                  <a:t>distributed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random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build-up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time</a:t>
                </a:r>
                <a:endParaRPr lang="fi-FI" dirty="0"/>
              </a:p>
              <a:p>
                <a:r>
                  <a:rPr lang="fi-FI" dirty="0" err="1" smtClean="0"/>
                  <a:t>However</a:t>
                </a:r>
                <a:r>
                  <a:rPr lang="fi-FI" dirty="0" smtClean="0"/>
                  <a:t>, an </a:t>
                </a:r>
                <a:r>
                  <a:rPr lang="fi-FI" dirty="0" err="1" smtClean="0"/>
                  <a:t>investment</a:t>
                </a:r>
                <a:r>
                  <a:rPr lang="fi-FI" dirty="0" smtClean="0"/>
                  <a:t> made </a:t>
                </a:r>
                <a:r>
                  <a:rPr lang="fi-FI" dirty="0" err="1" smtClean="0"/>
                  <a:t>can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be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reversed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any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time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before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build-up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time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expires</a:t>
                </a:r>
                <a:r>
                  <a:rPr lang="fi-FI" dirty="0" smtClean="0"/>
                  <a:t> to </a:t>
                </a:r>
                <a:r>
                  <a:rPr lang="fi-FI" dirty="0" err="1" smtClean="0"/>
                  <a:t>receive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sum</a:t>
                </a:r>
                <a:r>
                  <a:rPr lang="fi-FI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fi-FI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fi-FI" dirty="0" smtClean="0"/>
                  <a:t>. </a:t>
                </a:r>
                <a:r>
                  <a:rPr lang="fi-FI" dirty="0" err="1" smtClean="0"/>
                  <a:t>Then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investor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becomes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inactive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again</a:t>
                </a:r>
                <a:r>
                  <a:rPr lang="fi-FI" dirty="0" smtClean="0"/>
                  <a:t>.</a:t>
                </a:r>
              </a:p>
              <a:p>
                <a:r>
                  <a:rPr lang="fi-FI" dirty="0"/>
                  <a:t>When </a:t>
                </a:r>
                <a:r>
                  <a:rPr lang="fi-FI" dirty="0" err="1"/>
                  <a:t>the</a:t>
                </a:r>
                <a:r>
                  <a:rPr lang="fi-FI" dirty="0"/>
                  <a:t> </a:t>
                </a:r>
                <a:r>
                  <a:rPr lang="fi-FI" dirty="0" err="1"/>
                  <a:t>gain</a:t>
                </a:r>
                <a:r>
                  <a:rPr lang="fi-FI" dirty="0"/>
                  <a:t> is </a:t>
                </a:r>
                <a:r>
                  <a:rPr lang="fi-FI" dirty="0" err="1"/>
                  <a:t>finally</a:t>
                </a:r>
                <a:r>
                  <a:rPr lang="fi-FI" dirty="0"/>
                  <a:t> </a:t>
                </a:r>
                <a:r>
                  <a:rPr lang="fi-FI" dirty="0" err="1"/>
                  <a:t>received</a:t>
                </a:r>
                <a:r>
                  <a:rPr lang="fi-FI" dirty="0"/>
                  <a:t> at </a:t>
                </a:r>
                <a:r>
                  <a:rPr lang="fi-FI" dirty="0" err="1"/>
                  <a:t>some</a:t>
                </a:r>
                <a:r>
                  <a:rPr lang="fi-FI" dirty="0"/>
                  <a:t> </a:t>
                </a:r>
                <a:r>
                  <a:rPr lang="fi-FI" dirty="0" err="1"/>
                  <a:t>time</a:t>
                </a:r>
                <a:r>
                  <a:rPr lang="fi-FI" dirty="0"/>
                  <a:t> t, it </a:t>
                </a:r>
                <a:r>
                  <a:rPr lang="fi-FI" dirty="0" err="1"/>
                  <a:t>follows</a:t>
                </a:r>
                <a:r>
                  <a:rPr lang="fi-FI" dirty="0"/>
                  <a:t> </a:t>
                </a:r>
                <a:r>
                  <a:rPr lang="fi-FI" dirty="0" err="1"/>
                  <a:t>this</a:t>
                </a:r>
                <a:r>
                  <a:rPr lang="fi-FI" dirty="0"/>
                  <a:t> formula: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i-FI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i-FI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fi-FI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i-FI" i="1">
                              <a:latin typeface="Cambria Math" panose="02040503050406030204" pitchFamily="18" charset="0"/>
                            </a:rPr>
                            <m:t>𝑟𝑡</m:t>
                          </m:r>
                        </m:sup>
                      </m:sSup>
                      <m:r>
                        <a:rPr lang="fi-FI" i="1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fi-FI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i-FI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i-FI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fi-FI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fi-FI" dirty="0"/>
              </a:p>
              <a:p>
                <a:pPr marL="457200" lvl="1" indent="0">
                  <a:buNone/>
                </a:pPr>
                <a:r>
                  <a:rPr lang="fi-FI" dirty="0" err="1"/>
                  <a:t>where</a:t>
                </a:r>
                <a:r>
                  <a:rPr lang="fi-FI" dirty="0"/>
                  <a:t> r is </a:t>
                </a:r>
                <a:r>
                  <a:rPr lang="fi-FI" dirty="0" err="1"/>
                  <a:t>some</a:t>
                </a:r>
                <a:r>
                  <a:rPr lang="fi-FI" dirty="0"/>
                  <a:t> </a:t>
                </a:r>
                <a:r>
                  <a:rPr lang="fi-FI" dirty="0" err="1"/>
                  <a:t>positive</a:t>
                </a:r>
                <a:r>
                  <a:rPr lang="fi-FI" dirty="0"/>
                  <a:t> </a:t>
                </a:r>
                <a:r>
                  <a:rPr lang="fi-FI" dirty="0" err="1"/>
                  <a:t>constant</a:t>
                </a:r>
                <a:r>
                  <a:rPr lang="fi-FI" dirty="0"/>
                  <a:t>, </a:t>
                </a:r>
                <a14:m>
                  <m:oMath xmlns:m="http://schemas.openxmlformats.org/officeDocument/2006/math">
                    <m:r>
                      <a:rPr lang="fi-FI" i="1" dirty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fi-FI" i="1" dirty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["/>
                        <m:ctrlPr>
                          <a:rPr lang="fi-FI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i="1" dirty="0">
                            <a:latin typeface="Cambria Math" panose="02040503050406030204" pitchFamily="18" charset="0"/>
                          </a:rPr>
                          <m:t>0, ∞</m:t>
                        </m:r>
                      </m:e>
                    </m:d>
                    <m:r>
                      <a:rPr lang="fi-FI" i="1" dirty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fi-FI" i="1" dirty="0">
                        <a:latin typeface="Cambria Math" panose="02040503050406030204" pitchFamily="18" charset="0"/>
                      </a:rPr>
                      <m:t>ℝ</m:t>
                    </m:r>
                    <m:r>
                      <a:rPr lang="fi-FI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i-FI" dirty="0"/>
                  <a:t>is </a:t>
                </a:r>
                <a:r>
                  <a:rPr lang="fi-FI" dirty="0" err="1"/>
                  <a:t>some</a:t>
                </a:r>
                <a:r>
                  <a:rPr lang="fi-FI" dirty="0"/>
                  <a:t> (</a:t>
                </a:r>
                <a:r>
                  <a:rPr lang="fi-FI" dirty="0" err="1"/>
                  <a:t>sufficiently</a:t>
                </a:r>
                <a:r>
                  <a:rPr lang="fi-FI" dirty="0"/>
                  <a:t> </a:t>
                </a:r>
                <a:r>
                  <a:rPr lang="fi-FI" dirty="0" err="1"/>
                  <a:t>regular</a:t>
                </a:r>
                <a:r>
                  <a:rPr lang="fi-FI" dirty="0"/>
                  <a:t>) </a:t>
                </a:r>
                <a:r>
                  <a:rPr lang="fi-FI" dirty="0" err="1"/>
                  <a:t>gain</a:t>
                </a:r>
                <a:r>
                  <a:rPr lang="fi-FI" dirty="0"/>
                  <a:t> </a:t>
                </a:r>
                <a:r>
                  <a:rPr lang="fi-FI" dirty="0" err="1"/>
                  <a:t>function</a:t>
                </a:r>
                <a:r>
                  <a:rPr lang="fi-FI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i-FI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fi-FI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fi-FI" dirty="0"/>
                  <a:t> is </a:t>
                </a:r>
                <a:r>
                  <a:rPr lang="fi-FI" dirty="0" err="1"/>
                  <a:t>some</a:t>
                </a:r>
                <a:r>
                  <a:rPr lang="fi-FI" dirty="0"/>
                  <a:t> </a:t>
                </a:r>
                <a:r>
                  <a:rPr lang="fi-FI" dirty="0" err="1"/>
                  <a:t>Itô</a:t>
                </a:r>
                <a:r>
                  <a:rPr lang="fi-FI" dirty="0"/>
                  <a:t> </a:t>
                </a:r>
                <a:r>
                  <a:rPr lang="fi-FI" dirty="0" err="1"/>
                  <a:t>diffusion</a:t>
                </a:r>
                <a:r>
                  <a:rPr lang="fi-FI" dirty="0"/>
                  <a:t> </a:t>
                </a:r>
                <a:r>
                  <a:rPr lang="fi-FI" dirty="0" err="1"/>
                  <a:t>satisfying</a:t>
                </a:r>
                <a:r>
                  <a:rPr lang="fi-FI" dirty="0"/>
                  <a:t> </a:t>
                </a: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a:rPr lang="fi-FI" i="1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fi-FI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fi-FI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fi-FI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fi-FI" i="1">
                        <a:latin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fi-FI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fi-FI" i="1">
                        <a:latin typeface="Cambria Math" panose="02040503050406030204" pitchFamily="18" charset="0"/>
                      </a:rPr>
                      <m:t>𝑑𝑡</m:t>
                    </m:r>
                    <m:r>
                      <a:rPr lang="fi-FI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fi-FI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i-FI" i="1">
                            <a:latin typeface="Cambria Math" panose="02040503050406030204" pitchFamily="18" charset="0"/>
                          </a:rPr>
                          <m:t>𝜎</m:t>
                        </m:r>
                        <m:sSup>
                          <m:sSup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i-FI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fi-FI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fi-FI" i="1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fi-FI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fi-FI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fi-FI" dirty="0"/>
                  <a:t> </a:t>
                </a:r>
              </a:p>
              <a:p>
                <a:endParaRPr lang="fi-FI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31120" y="1463039"/>
                <a:ext cx="8915400" cy="5016137"/>
              </a:xfrm>
              <a:blipFill>
                <a:blip r:embed="rId2"/>
                <a:stretch>
                  <a:fillRect l="-478" t="-608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154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Definition of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problem</a:t>
            </a:r>
            <a:endParaRPr lang="fi-FI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24297" y="2133600"/>
                <a:ext cx="9780315" cy="3777622"/>
              </a:xfrm>
            </p:spPr>
            <p:txBody>
              <a:bodyPr>
                <a:normAutofit/>
              </a:bodyPr>
              <a:lstStyle/>
              <a:p>
                <a:r>
                  <a:rPr lang="fi-FI" dirty="0" smtClean="0"/>
                  <a:t>More </a:t>
                </a:r>
                <a:r>
                  <a:rPr lang="fi-FI" dirty="0" err="1" smtClean="0"/>
                  <a:t>formally</a:t>
                </a:r>
                <a:r>
                  <a:rPr lang="fi-FI" dirty="0" smtClean="0"/>
                  <a:t>, </a:t>
                </a:r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solution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consists</a:t>
                </a:r>
                <a:r>
                  <a:rPr lang="fi-FI" dirty="0" smtClean="0"/>
                  <a:t> of a </a:t>
                </a:r>
                <a:r>
                  <a:rPr lang="fi-FI" dirty="0" err="1" smtClean="0"/>
                  <a:t>strictly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increasing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infinite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sequence</a:t>
                </a:r>
                <a:r>
                  <a:rPr lang="fi-FI" dirty="0" smtClean="0"/>
                  <a:t> of </a:t>
                </a:r>
                <a:r>
                  <a:rPr lang="fi-FI" dirty="0" err="1" smtClean="0"/>
                  <a:t>stopping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times</a:t>
                </a:r>
                <a:r>
                  <a:rPr lang="fi-FI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i-FI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fi-FI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fi-FI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fi-FI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endParaRPr lang="fi-FI" dirty="0" smtClean="0"/>
              </a:p>
              <a:p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stopping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times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with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odd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indices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are</a:t>
                </a:r>
                <a:r>
                  <a:rPr lang="fi-FI" dirty="0"/>
                  <a:t> </a:t>
                </a:r>
                <a:r>
                  <a:rPr lang="fi-FI" dirty="0" smtClean="0"/>
                  <a:t>”</a:t>
                </a:r>
                <a:r>
                  <a:rPr lang="fi-FI" dirty="0" err="1" smtClean="0"/>
                  <a:t>entry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times</a:t>
                </a:r>
                <a:r>
                  <a:rPr lang="fi-FI" dirty="0" smtClean="0"/>
                  <a:t>” </a:t>
                </a:r>
                <a:r>
                  <a:rPr lang="fi-FI" dirty="0" err="1" smtClean="0"/>
                  <a:t>where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investor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becomes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active</a:t>
                </a:r>
                <a:r>
                  <a:rPr lang="fi-FI" dirty="0" smtClean="0"/>
                  <a:t>. </a:t>
                </a:r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even-indexed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times</a:t>
                </a:r>
                <a:r>
                  <a:rPr lang="fi-FI" dirty="0" smtClean="0"/>
                  <a:t> on </a:t>
                </a:r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other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hand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are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reversals</a:t>
                </a:r>
                <a:r>
                  <a:rPr lang="fi-FI" dirty="0" smtClean="0"/>
                  <a:t> of </a:t>
                </a:r>
                <a:r>
                  <a:rPr lang="fi-FI" dirty="0" err="1" smtClean="0"/>
                  <a:t>investment</a:t>
                </a:r>
                <a:r>
                  <a:rPr lang="fi-FI" dirty="0" smtClean="0"/>
                  <a:t>, </a:t>
                </a:r>
                <a:r>
                  <a:rPr lang="fi-FI" dirty="0" err="1" smtClean="0"/>
                  <a:t>where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investor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goes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inactive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again</a:t>
                </a:r>
                <a:r>
                  <a:rPr lang="fi-FI" dirty="0" smtClean="0"/>
                  <a:t>.</a:t>
                </a:r>
              </a:p>
              <a:p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value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function</a:t>
                </a:r>
                <a:r>
                  <a:rPr lang="fi-FI" dirty="0" smtClean="0"/>
                  <a:t> is </a:t>
                </a:r>
              </a:p>
              <a:p>
                <a:pPr marL="0" indent="0">
                  <a:buNone/>
                </a:pPr>
                <a:r>
                  <a:rPr lang="fi-FI" b="0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i-FI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sz="22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fi-FI" sz="2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fi-FI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fi-FI" sz="2200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fi-FI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i-FI" sz="2200">
                            <a:latin typeface="Cambria Math" panose="02040503050406030204" pitchFamily="18" charset="0"/>
                          </a:rPr>
                          <m:t>sup</m:t>
                        </m:r>
                        <m:r>
                          <a:rPr lang="fi-FI" sz="2200" i="1">
                            <a:latin typeface="Cambria Math" panose="02040503050406030204" pitchFamily="18" charset="0"/>
                          </a:rPr>
                          <m:t>⁡</m:t>
                        </m:r>
                      </m:e>
                      <m:sub>
                        <m:sSub>
                          <m:sSubPr>
                            <m:ctrlP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sSub>
                      <m:sSubPr>
                        <m:ctrlPr>
                          <a:rPr lang="fi-FI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sz="2200" b="0" i="1" smtClean="0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fi-FI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fi-FI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sSub>
                              <m:sSubPr>
                                <m:ctrlPr>
                                  <a:rPr lang="fi-FI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sz="2200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fi-FI" sz="2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p>
                        </m:sSup>
                        <m:r>
                          <a:rPr lang="fi-FI" sz="2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d>
                          <m:dPr>
                            <m:ctrlP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i-FI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sz="22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fi-FI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i-FI" sz="2200" b="0" i="1" smtClean="0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fi-FI" sz="22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sub>
                            </m:sSub>
                          </m:e>
                        </m:d>
                        <m:r>
                          <a:rPr lang="fi-FI" sz="2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i-FI" sz="2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fi-FI" sz="2200" dirty="0" smtClean="0"/>
              </a:p>
              <a:p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value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function</a:t>
                </a:r>
                <a:r>
                  <a:rPr lang="fi-FI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fi-FI" dirty="0" smtClean="0"/>
                  <a:t> </a:t>
                </a:r>
                <a:r>
                  <a:rPr lang="fi-FI" dirty="0" err="1" smtClean="0"/>
                  <a:t>which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indicates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expected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gain</a:t>
                </a:r>
                <a:r>
                  <a:rPr lang="fi-FI" dirty="0" smtClean="0"/>
                  <a:t> for an </a:t>
                </a:r>
                <a:r>
                  <a:rPr lang="fi-FI" dirty="0" err="1" smtClean="0"/>
                  <a:t>active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investor</a:t>
                </a:r>
                <a:r>
                  <a:rPr lang="fi-FI" dirty="0" smtClean="0"/>
                  <a:t>, is </a:t>
                </a:r>
                <a:r>
                  <a:rPr lang="fi-FI" dirty="0" err="1" smtClean="0"/>
                  <a:t>characterized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by</a:t>
                </a:r>
                <a:endParaRPr lang="fi-FI" dirty="0" smtClean="0"/>
              </a:p>
              <a:p>
                <a:pPr marL="0" indent="0">
                  <a:buNone/>
                </a:pPr>
                <a:r>
                  <a:rPr lang="fi-FI" sz="2400" b="0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i-FI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sz="22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fi-FI" sz="2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d>
                      <m:dPr>
                        <m:ctrlPr>
                          <a:rPr lang="fi-FI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fi-FI" sz="2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i-FI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i-FI" sz="2200" b="0" i="0" smtClean="0">
                            <a:latin typeface="Cambria Math" panose="02040503050406030204" pitchFamily="18" charset="0"/>
                          </a:rPr>
                          <m:t>sup</m:t>
                        </m:r>
                        <m:r>
                          <a:rPr lang="fi-FI" sz="2200" b="0" i="1" smtClean="0">
                            <a:latin typeface="Cambria Math" panose="02040503050406030204" pitchFamily="18" charset="0"/>
                          </a:rPr>
                          <m:t>⁡</m:t>
                        </m:r>
                      </m:e>
                      <m:sub>
                        <m:sSub>
                          <m:sSubPr>
                            <m:ctrlP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sSub>
                      <m:sSubPr>
                        <m:ctrlPr>
                          <a:rPr lang="fi-FI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sz="2200" b="0" i="1" smtClean="0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fi-FI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fi-FI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sSub>
                              <m:sSubPr>
                                <m:ctrlPr>
                                  <a:rPr lang="fi-FI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sz="2200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fi-FI" sz="2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p>
                        </m:sSup>
                        <m:d>
                          <m:dPr>
                            <m:ctrlP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i-FI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sz="2200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fi-FI" sz="22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fi-FI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i-FI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i-FI" sz="22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i-FI" sz="2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i-FI" sz="2200" b="0" i="1" smtClean="0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fi-FI" sz="2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sub>
                                </m:sSub>
                              </m:e>
                            </m:d>
                            <m: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fi-FI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sz="22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fi-FI" sz="2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fi-FI" sz="2200" b="0" i="1" smtClean="0">
                            <a:latin typeface="Cambria Math" panose="02040503050406030204" pitchFamily="18" charset="0"/>
                          </a:rPr>
                          <m:t>𝟙</m:t>
                        </m:r>
                        <m:d>
                          <m:dPr>
                            <m:ctrlP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i-FI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sz="2200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fi-FI" sz="2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</m:d>
                        <m:r>
                          <a:rPr lang="fi-FI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  <m:t>𝑟𝑈</m:t>
                            </m:r>
                          </m:sup>
                        </m:sSup>
                        <m:r>
                          <a:rPr lang="fi-FI" sz="22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i-FI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sz="22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fi-FI" sz="2200" b="0" i="1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sub>
                            </m:sSub>
                          </m:e>
                        </m:d>
                        <m:r>
                          <a:rPr lang="fi-FI" sz="2200" b="0" i="1" smtClean="0">
                            <a:latin typeface="Cambria Math" panose="02040503050406030204" pitchFamily="18" charset="0"/>
                          </a:rPr>
                          <m:t>𝟙</m:t>
                        </m:r>
                        <m:r>
                          <a:rPr lang="fi-FI" sz="2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fi-FI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fi-FI" sz="2200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fi-FI" sz="22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fi-FI" sz="2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fi-FI" sz="2200" dirty="0" smtClean="0"/>
                  <a:t> </a:t>
                </a:r>
              </a:p>
              <a:p>
                <a:pPr lvl="1"/>
                <a:endParaRPr lang="fi-FI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24297" y="2133600"/>
                <a:ext cx="9780315" cy="3777622"/>
              </a:xfrm>
              <a:blipFill>
                <a:blip r:embed="rId2"/>
                <a:stretch>
                  <a:fillRect l="-436" t="-806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548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5109" y="522513"/>
            <a:ext cx="9319542" cy="629881"/>
          </a:xfrm>
        </p:spPr>
        <p:txBody>
          <a:bodyPr>
            <a:normAutofit fontScale="90000"/>
          </a:bodyPr>
          <a:lstStyle/>
          <a:p>
            <a:r>
              <a:rPr lang="fi-FI" sz="3600" dirty="0" err="1" smtClean="0"/>
              <a:t>Solution</a:t>
            </a:r>
            <a:endParaRPr lang="fi-FI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75989" y="1152394"/>
                <a:ext cx="11248373" cy="5235879"/>
              </a:xfrm>
            </p:spPr>
            <p:txBody>
              <a:bodyPr>
                <a:noAutofit/>
              </a:bodyPr>
              <a:lstStyle/>
              <a:p>
                <a:r>
                  <a:rPr lang="fi-FI" dirty="0" smtClean="0"/>
                  <a:t>Given </a:t>
                </a:r>
                <a:r>
                  <a:rPr lang="fi-FI" dirty="0" err="1" smtClean="0"/>
                  <a:t>certain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conditions</a:t>
                </a:r>
                <a:r>
                  <a:rPr lang="fi-FI" dirty="0" smtClean="0"/>
                  <a:t>, it is </a:t>
                </a:r>
                <a:r>
                  <a:rPr lang="fi-FI" dirty="0" err="1" smtClean="0"/>
                  <a:t>proven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that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optimal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stopping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strategy</a:t>
                </a:r>
                <a:r>
                  <a:rPr lang="fi-FI" dirty="0" smtClean="0"/>
                  <a:t> is to go </a:t>
                </a:r>
                <a:r>
                  <a:rPr lang="fi-FI" dirty="0" err="1" smtClean="0"/>
                  <a:t>active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when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the</a:t>
                </a:r>
                <a:r>
                  <a:rPr lang="fi-FI" dirty="0"/>
                  <a:t> </a:t>
                </a:r>
                <a:r>
                  <a:rPr lang="fi-FI" dirty="0" err="1" smtClean="0"/>
                  <a:t>process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exceeds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threshold</a:t>
                </a:r>
                <a:r>
                  <a:rPr lang="fi-FI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fi-FI" dirty="0" smtClean="0"/>
                  <a:t> and </a:t>
                </a:r>
                <a:r>
                  <a:rPr lang="fi-FI" dirty="0" err="1" smtClean="0"/>
                  <a:t>reverse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investment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when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process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goes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under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another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threshold</a:t>
                </a:r>
                <a:r>
                  <a:rPr lang="fi-FI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fi-FI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fi-FI" dirty="0" smtClean="0"/>
                  <a:t> More </a:t>
                </a:r>
                <a:r>
                  <a:rPr lang="fi-FI" dirty="0" err="1" smtClean="0"/>
                  <a:t>details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about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obtaining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thresholds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later</a:t>
                </a:r>
                <a:r>
                  <a:rPr lang="fi-FI" dirty="0" smtClean="0"/>
                  <a:t>.</a:t>
                </a:r>
              </a:p>
              <a:p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value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functions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produced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by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this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strategy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are</a:t>
                </a:r>
                <a:endParaRPr lang="fi-FI" dirty="0" smtClean="0"/>
              </a:p>
              <a:p>
                <a:pPr marL="0" indent="0">
                  <a:buNone/>
                </a:pPr>
                <a:r>
                  <a:rPr lang="fi-FI" sz="2000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i-FI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fi-FI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fi-FI" sz="2000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lang="fi-FI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fi-FI" sz="20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d>
                              <m:dPr>
                                <m:ctrlPr>
                                  <a:rPr lang="es-E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i-FI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2000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fi-FI" sz="2000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  <m:r>
                                      <a:rPr lang="fi-FI" sz="20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fi-FI" sz="2000" b="0" i="1" smtClean="0"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s-ES" sz="2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s-E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s-E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+ </m:t>
                            </m:r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  <m:t>𝜑</m:t>
                                </m:r>
                              </m:e>
                              <m:sub>
                                <m: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s-E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s-E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− </m:t>
                            </m:r>
                            <m:sSub>
                              <m:sSubPr>
                                <m:ctrlP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sz="20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s-E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fi-FI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fi-FI" sz="2000" b="0" i="0" smtClean="0">
                                <a:latin typeface="Cambria Math" panose="02040503050406030204" pitchFamily="18" charset="0"/>
                              </a:rPr>
                              <m:t>when</m:t>
                            </m:r>
                            <m:r>
                              <m:rPr>
                                <m:nor/>
                              </m:rPr>
                              <a:rPr lang="fi-FI" sz="20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i-FI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fi-FI" sz="2000" b="0" i="1" smtClean="0">
                                <a:latin typeface="Cambria Math" panose="02040503050406030204" pitchFamily="18" charset="0"/>
                              </a:rPr>
                              <m:t>≥</m:t>
                            </m:r>
                            <m:sSub>
                              <m:sSubPr>
                                <m:ctrlP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fi-FI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e>
                            <m:r>
                              <a:rPr lang="fi-FI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sSub>
                              <m:sSubPr>
                                <m:ctrlP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  <m:t>𝜓</m:t>
                                </m:r>
                              </m:e>
                              <m:sub>
                                <m: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m:rPr>
                                <m:nor/>
                              </m:rPr>
                              <a:rPr lang="fi-FI" sz="2000" b="0" i="0" smtClean="0">
                                <a:latin typeface="Cambria Math" panose="02040503050406030204" pitchFamily="18" charset="0"/>
                              </a:rPr>
                              <m:t>                                               </m:t>
                            </m:r>
                            <m:r>
                              <m:rPr>
                                <m:nor/>
                              </m:rPr>
                              <a:rPr lang="fi-FI" sz="2000" b="0" i="0" smtClean="0">
                                <a:latin typeface="Cambria Math" panose="02040503050406030204" pitchFamily="18" charset="0"/>
                              </a:rPr>
                              <m:t>when</m:t>
                            </m:r>
                            <m:r>
                              <m:rPr>
                                <m:nor/>
                              </m:rPr>
                              <a:rPr lang="fi-FI" sz="20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i-FI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fi-FI" sz="2000" b="0" i="1" smtClean="0">
                                <a:latin typeface="Cambria Math" panose="02040503050406030204" pitchFamily="18" charset="0"/>
                              </a:rPr>
                              <m:t>&lt;</m:t>
                            </m:r>
                            <m:sSub>
                              <m:sSubPr>
                                <m:ctrlP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eqArr>
                      </m:e>
                    </m:d>
                  </m:oMath>
                </a14:m>
                <a:endParaRPr lang="fi-FI" sz="2000" dirty="0" smtClean="0"/>
              </a:p>
              <a:p>
                <a:pPr marL="0" indent="0">
                  <a:buNone/>
                </a:pPr>
                <a:r>
                  <a:rPr lang="fi-FI" sz="2000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i-FI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d>
                      <m:dPr>
                        <m:ctrlPr>
                          <a:rPr lang="fi-FI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fi-FI" sz="2000" i="1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lang="fi-FI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fi-FI" sz="20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d>
                              <m:dPr>
                                <m:ctrlPr>
                                  <a:rPr lang="es-E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i-FI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2000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fi-FI" sz="20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  <m:r>
                                      <a:rPr lang="fi-FI" sz="20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fi-FI" sz="2000" i="1"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s-ES" sz="2000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s-E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s-ES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+ </m:t>
                            </m:r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sSub>
                              <m:sSubPr>
                                <m:ctrlPr>
                                  <a:rPr lang="fi-FI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sz="2000" i="1">
                                    <a:latin typeface="Cambria Math" panose="02040503050406030204" pitchFamily="18" charset="0"/>
                                  </a:rPr>
                                  <m:t>𝜑</m:t>
                                </m:r>
                              </m:e>
                              <m:sub>
                                <m:r>
                                  <a:rPr lang="fi-FI" sz="20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fi-FI" sz="20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fi-FI" sz="20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s-E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s-ES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fi-FI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fi-FI" sz="2000" b="0" i="0" smtClean="0">
                                <a:latin typeface="Cambria Math" panose="02040503050406030204" pitchFamily="18" charset="0"/>
                              </a:rPr>
                              <m:t>                    </m:t>
                            </m:r>
                            <m:r>
                              <m:rPr>
                                <m:nor/>
                              </m:rPr>
                              <a:rPr lang="fi-FI" sz="2000">
                                <a:latin typeface="Cambria Math" panose="02040503050406030204" pitchFamily="18" charset="0"/>
                              </a:rPr>
                              <m:t>when</m:t>
                            </m:r>
                            <m:r>
                              <m:rPr>
                                <m:nor/>
                              </m:rPr>
                              <a:rPr lang="fi-FI" sz="200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i-FI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fi-FI" sz="2000" i="1">
                                <a:latin typeface="Cambria Math" panose="02040503050406030204" pitchFamily="18" charset="0"/>
                              </a:rPr>
                              <m:t>≥</m:t>
                            </m:r>
                            <m:sSub>
                              <m:sSubPr>
                                <m:ctrlPr>
                                  <a:rPr lang="fi-FI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sz="20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fi-FI" sz="20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e>
                            <m:r>
                              <a:rPr lang="fi-FI" sz="20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sSub>
                              <m:sSubPr>
                                <m:ctrlPr>
                                  <a:rPr lang="fi-FI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sz="2000" i="1">
                                    <a:latin typeface="Cambria Math" panose="02040503050406030204" pitchFamily="18" charset="0"/>
                                  </a:rPr>
                                  <m:t>𝜓</m:t>
                                </m:r>
                              </m:e>
                              <m:sub>
                                <m:r>
                                  <a:rPr lang="fi-FI" sz="20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fi-FI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i-FI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fi-FI" sz="20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m:rPr>
                                <m:nor/>
                              </m:rPr>
                              <a:rPr lang="fi-FI" sz="2000">
                                <a:latin typeface="Cambria Math" panose="02040503050406030204" pitchFamily="18" charset="0"/>
                              </a:rPr>
                              <m:t>                                               </m:t>
                            </m:r>
                            <m:r>
                              <m:rPr>
                                <m:nor/>
                              </m:rPr>
                              <a:rPr lang="fi-FI" sz="2000">
                                <a:latin typeface="Cambria Math" panose="02040503050406030204" pitchFamily="18" charset="0"/>
                              </a:rPr>
                              <m:t>when</m:t>
                            </m:r>
                            <m:r>
                              <m:rPr>
                                <m:nor/>
                              </m:rPr>
                              <a:rPr lang="fi-FI" sz="200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i-FI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fi-FI" sz="2000" i="1">
                                <a:latin typeface="Cambria Math" panose="02040503050406030204" pitchFamily="18" charset="0"/>
                              </a:rPr>
                              <m:t>&lt;</m:t>
                            </m:r>
                            <m:sSub>
                              <m:sSubPr>
                                <m:ctrlPr>
                                  <a:rPr lang="fi-FI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sz="20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eqArr>
                      </m:e>
                    </m:d>
                  </m:oMath>
                </a14:m>
                <a:endParaRPr lang="fi-FI" sz="2000" dirty="0" smtClean="0"/>
              </a:p>
              <a:p>
                <a:r>
                  <a:rPr lang="fi-FI" sz="2000" dirty="0" err="1" smtClean="0"/>
                  <a:t>Above</a:t>
                </a:r>
                <a:r>
                  <a:rPr lang="fi-FI" sz="2000" dirty="0" smtClean="0"/>
                  <a:t>, </a:t>
                </a:r>
                <a14:m>
                  <m:oMath xmlns:m="http://schemas.openxmlformats.org/officeDocument/2006/math">
                    <m:r>
                      <a:rPr lang="fi-FI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fi-FI" sz="2000" dirty="0" smtClean="0"/>
                  <a:t> and </a:t>
                </a:r>
                <a14:m>
                  <m:oMath xmlns:m="http://schemas.openxmlformats.org/officeDocument/2006/math">
                    <m:r>
                      <a:rPr lang="fi-FI" sz="20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fi-FI" sz="2000" dirty="0" smtClean="0"/>
                  <a:t> </a:t>
                </a:r>
                <a:r>
                  <a:rPr lang="fi-FI" sz="2000" dirty="0" err="1" smtClean="0"/>
                  <a:t>are</a:t>
                </a:r>
                <a:r>
                  <a:rPr lang="fi-FI" sz="2000" dirty="0" smtClean="0"/>
                  <a:t> </a:t>
                </a:r>
                <a:r>
                  <a:rPr lang="fi-FI" sz="2000" dirty="0" err="1" smtClean="0"/>
                  <a:t>some</a:t>
                </a:r>
                <a:r>
                  <a:rPr lang="fi-FI" sz="2000" dirty="0" smtClean="0"/>
                  <a:t> </a:t>
                </a:r>
                <a:r>
                  <a:rPr lang="fi-FI" sz="2000" dirty="0" err="1" smtClean="0"/>
                  <a:t>constants</a:t>
                </a:r>
                <a:r>
                  <a:rPr lang="fi-FI" sz="2000" dirty="0"/>
                  <a:t> </a:t>
                </a:r>
                <a:r>
                  <a:rPr lang="fi-FI" sz="2000" dirty="0" err="1" smtClean="0"/>
                  <a:t>whereas</a:t>
                </a:r>
                <a:r>
                  <a:rPr lang="fi-FI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i-FI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fi-FI" sz="2000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["/>
                        <m:ctrlPr>
                          <a:rPr lang="fi-FI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sz="2000" b="0" i="1" dirty="0" smtClean="0">
                            <a:latin typeface="Cambria Math" panose="02040503050406030204" pitchFamily="18" charset="0"/>
                          </a:rPr>
                          <m:t>0, ∞</m:t>
                        </m:r>
                      </m:e>
                    </m:d>
                    <m:r>
                      <a:rPr lang="fi-FI" sz="2000" b="0" i="1" dirty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fi-FI" sz="2000" b="0" i="1" dirty="0" smtClean="0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fi-FI" sz="2000" dirty="0" smtClean="0"/>
                  <a:t> is an </a:t>
                </a:r>
                <a:r>
                  <a:rPr lang="fi-FI" sz="2000" dirty="0" err="1" smtClean="0"/>
                  <a:t>increasing</a:t>
                </a:r>
                <a:r>
                  <a:rPr lang="fi-FI" sz="2000" dirty="0" smtClean="0"/>
                  <a:t> </a:t>
                </a:r>
                <a:r>
                  <a:rPr lang="fi-FI" sz="2000" dirty="0" err="1" smtClean="0"/>
                  <a:t>function</a:t>
                </a:r>
                <a:r>
                  <a:rPr lang="fi-FI" sz="2000" dirty="0" smtClean="0"/>
                  <a:t> </a:t>
                </a:r>
                <a:r>
                  <a:rPr lang="fi-FI" sz="2000" dirty="0" err="1" smtClean="0"/>
                  <a:t>satisfying</a:t>
                </a:r>
                <a:r>
                  <a:rPr lang="fi-FI" sz="20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i-FI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𝒜</m:t>
                        </m:r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󠇣</m:t>
                        </m:r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sSub>
                      <m:sSubPr>
                        <m:ctrlPr>
                          <a:rPr lang="fi-FI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fi-FI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fi-FI" sz="2000" dirty="0" smtClean="0"/>
                  <a:t> </a:t>
                </a:r>
                <a:r>
                  <a:rPr lang="fi-FI" sz="2000" dirty="0" err="1" smtClean="0"/>
                  <a:t>where</a:t>
                </a:r>
                <a:r>
                  <a:rPr lang="fi-FI" sz="2000" dirty="0" smtClean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i-FI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𝒜</m:t>
                      </m:r>
                      <m:r>
                        <a:rPr lang="fi-FI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fi-FI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i-FI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fi-FI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i-FI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i-FI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i-FI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fi-FI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fi-FI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fi-FI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fi-FI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fi-FI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fi-FI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i-FI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fi-FI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fi-FI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i-FI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fi-FI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i-FI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fi-FI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i-FI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fi-FI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fi-FI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′(</m:t>
                      </m:r>
                      <m:r>
                        <a:rPr lang="fi-FI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fi-FI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i-FI" sz="2000" dirty="0" smtClean="0"/>
              </a:p>
              <a:p>
                <a:r>
                  <a:rPr lang="fi-FI" sz="2000" dirty="0" err="1" smtClean="0"/>
                  <a:t>Respectively</a:t>
                </a:r>
                <a:r>
                  <a:rPr lang="fi-FI" sz="20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i-FI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fi-FI" sz="2000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["/>
                        <m:ctrlPr>
                          <a:rPr lang="fi-FI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sz="2000" b="0" i="1" dirty="0" smtClean="0">
                            <a:latin typeface="Cambria Math" panose="02040503050406030204" pitchFamily="18" charset="0"/>
                          </a:rPr>
                          <m:t>0, ∞</m:t>
                        </m:r>
                      </m:e>
                    </m:d>
                    <m:r>
                      <a:rPr lang="fi-FI" sz="2000" b="0" i="1" dirty="0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fi-FI" sz="2000" b="0" dirty="0" smtClean="0"/>
                  <a:t> </a:t>
                </a:r>
                <a14:m>
                  <m:oMath xmlns:m="http://schemas.openxmlformats.org/officeDocument/2006/math">
                    <m:r>
                      <a:rPr lang="fi-FI" sz="2000" b="0" i="1" dirty="0" smtClean="0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fi-FI" sz="2000" dirty="0" smtClean="0"/>
                  <a:t> is a </a:t>
                </a:r>
                <a:r>
                  <a:rPr lang="fi-FI" sz="2000" dirty="0" err="1" smtClean="0"/>
                  <a:t>decreasing</a:t>
                </a:r>
                <a:r>
                  <a:rPr lang="fi-FI" sz="2000" dirty="0" smtClean="0"/>
                  <a:t> </a:t>
                </a:r>
                <a:r>
                  <a:rPr lang="fi-FI" sz="2000" dirty="0" err="1" smtClean="0"/>
                  <a:t>function</a:t>
                </a:r>
                <a:r>
                  <a:rPr lang="fi-FI" sz="2000" dirty="0" smtClean="0"/>
                  <a:t> </a:t>
                </a:r>
                <a:r>
                  <a:rPr lang="fi-FI" sz="2000" dirty="0" err="1" smtClean="0"/>
                  <a:t>satisfying</a:t>
                </a:r>
                <a:r>
                  <a:rPr lang="fi-FI" sz="20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i-FI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𝒜</m:t>
                        </m:r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󠇣</m:t>
                        </m:r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sSub>
                      <m:sSubPr>
                        <m:ctrlPr>
                          <a:rPr lang="fi-FI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fi-FI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fi-FI" sz="2000" dirty="0" smtClean="0"/>
                  <a:t> .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s-E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i-FI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fi-FI" sz="20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fi-FI" sz="20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i-FI" sz="2000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sub>
                        </m:s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d>
                      <m:dPr>
                        <m:ctrlPr>
                          <a:rPr lang="es-E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fi-FI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i-FI" sz="2000" b="0" i="1" smtClean="0">
                        <a:latin typeface="Cambria Math" panose="02040503050406030204" pitchFamily="18" charset="0"/>
                      </a:rPr>
                      <m:t>𝔼</m:t>
                    </m:r>
                    <m:r>
                      <a:rPr lang="fi-FI" sz="2000" b="0" i="1" smtClean="0">
                        <a:latin typeface="Cambria Math" panose="02040503050406030204" pitchFamily="18" charset="0"/>
                      </a:rPr>
                      <m:t>[</m:t>
                    </m:r>
                    <m:nary>
                      <m:naryPr>
                        <m:ctrlPr>
                          <a:rPr lang="fi-FI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i-FI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fi-FI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i-FI" sz="20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fi-FI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d>
                            <m:r>
                              <a:rPr lang="fi-FI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fi-FI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fi-FI" sz="20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  <m:r>
                          <a:rPr lang="fi-FI" sz="2000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e>
                    </m:nary>
                  </m:oMath>
                </a14:m>
                <a:r>
                  <a:rPr lang="fi-FI" sz="2000" dirty="0" smtClean="0"/>
                  <a:t> is </a:t>
                </a:r>
                <a:r>
                  <a:rPr lang="fi-FI" sz="2000" dirty="0" err="1" smtClean="0"/>
                  <a:t>the</a:t>
                </a:r>
                <a:r>
                  <a:rPr lang="fi-FI" sz="2000" dirty="0" smtClean="0"/>
                  <a:t> </a:t>
                </a:r>
                <a:r>
                  <a:rPr lang="fi-FI" sz="2000" dirty="0" err="1" smtClean="0"/>
                  <a:t>resolvent</a:t>
                </a:r>
                <a:r>
                  <a:rPr lang="fi-FI" sz="2000" dirty="0" smtClean="0"/>
                  <a:t> of </a:t>
                </a:r>
                <a:r>
                  <a:rPr lang="fi-FI" sz="2000" dirty="0" err="1" smtClean="0"/>
                  <a:t>the</a:t>
                </a:r>
                <a:r>
                  <a:rPr lang="fi-FI" sz="2000" dirty="0" smtClean="0"/>
                  <a:t> </a:t>
                </a:r>
                <a:r>
                  <a:rPr lang="fi-FI" sz="2000" dirty="0" err="1" smtClean="0"/>
                  <a:t>gain</a:t>
                </a:r>
                <a:r>
                  <a:rPr lang="fi-FI" sz="2000" dirty="0" smtClean="0"/>
                  <a:t> </a:t>
                </a:r>
                <a:r>
                  <a:rPr lang="fi-FI" sz="2000" dirty="0" err="1" smtClean="0"/>
                  <a:t>function</a:t>
                </a:r>
                <a:r>
                  <a:rPr lang="fi-FI" sz="2000" dirty="0" smtClean="0"/>
                  <a:t> </a:t>
                </a:r>
                <a14:m>
                  <m:oMath xmlns:m="http://schemas.openxmlformats.org/officeDocument/2006/math">
                    <m:r>
                      <a:rPr lang="fi-FI" sz="20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fi-FI" sz="2000" dirty="0" smtClean="0"/>
                  <a:t>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5989" y="1152394"/>
                <a:ext cx="11248373" cy="5235879"/>
              </a:xfrm>
              <a:blipFill>
                <a:blip r:embed="rId2"/>
                <a:stretch>
                  <a:fillRect l="-488" t="-582" b="-16764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855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2491" y="624110"/>
            <a:ext cx="9532121" cy="1280890"/>
          </a:xfrm>
        </p:spPr>
        <p:txBody>
          <a:bodyPr/>
          <a:lstStyle/>
          <a:p>
            <a:r>
              <a:rPr lang="fi-FI" dirty="0" err="1" smtClean="0"/>
              <a:t>Thresholds</a:t>
            </a:r>
            <a:r>
              <a:rPr lang="fi-FI" dirty="0" smtClean="0"/>
              <a:t> </a:t>
            </a:r>
            <a:r>
              <a:rPr lang="fi-FI" dirty="0" smtClean="0"/>
              <a:t>and </a:t>
            </a:r>
            <a:r>
              <a:rPr lang="fi-FI" dirty="0" err="1" smtClean="0"/>
              <a:t>constants</a:t>
            </a:r>
            <a:r>
              <a:rPr lang="fi-FI" dirty="0" smtClean="0"/>
              <a:t> of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solution</a:t>
            </a:r>
            <a:endParaRPr lang="fi-FI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1703" y="1737360"/>
                <a:ext cx="11286308" cy="4173862"/>
              </a:xfrm>
            </p:spPr>
            <p:txBody>
              <a:bodyPr>
                <a:normAutofit/>
              </a:bodyPr>
              <a:lstStyle/>
              <a:p>
                <a:r>
                  <a:rPr lang="fi-FI" dirty="0" smtClean="0"/>
                  <a:t>First, </a:t>
                </a:r>
                <a:r>
                  <a:rPr lang="fi-FI" dirty="0" err="1" smtClean="0"/>
                  <a:t>we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define</a:t>
                </a:r>
                <a:r>
                  <a:rPr lang="fi-FI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fi-FI" b="0" i="0" smtClean="0">
                            <a:latin typeface="Cambria Math" panose="02040503050406030204" pitchFamily="18" charset="0"/>
                          </a:rPr>
                          <m:t>Ψ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d>
                      <m:d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  <m:e>
                        <m:sSub>
                          <m:sSubPr>
                            <m:ctrlPr>
                              <a:rPr lang="fi-FI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b="0" i="1" smtClean="0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fi-FI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fi-FI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i-FI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sub>
                        </m:sSub>
                        <m:d>
                          <m:dPr>
                            <m:ctrlPr>
                              <a:rPr lang="fi-FI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i-FI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fi-FI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i-FI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sSup>
                          <m:sSupPr>
                            <m:ctrlPr>
                              <a:rPr lang="fi-FI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i-FI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fi-FI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fi-FI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i-FI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𝑑𝑧</m:t>
                        </m:r>
                      </m:e>
                    </m:nary>
                  </m:oMath>
                </a14:m>
                <a:r>
                  <a:rPr lang="fi-FI" dirty="0" smtClean="0"/>
                  <a:t> and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i-FI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fi-FI" b="0" i="0" smtClean="0">
                            <a:latin typeface="Cambria Math" panose="02040503050406030204" pitchFamily="18" charset="0"/>
                          </a:rPr>
                          <m:t>Φ</m:t>
                        </m:r>
                        <m:r>
                          <a:rPr lang="fi-FI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d>
                      <m:dPr>
                        <m:ctrlPr>
                          <a:rPr lang="fi-FI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fi-FI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fi-FI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sub>
                        </m:sSub>
                        <m:d>
                          <m:d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r>
                          <a:rPr lang="fi-FI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sSup>
                          <m:sSup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r>
                          <a:rPr lang="fi-FI" i="1">
                            <a:latin typeface="Cambria Math" panose="02040503050406030204" pitchFamily="18" charset="0"/>
                          </a:rPr>
                          <m:t>𝑑𝑧</m:t>
                        </m:r>
                      </m:e>
                    </m:nary>
                  </m:oMath>
                </a14:m>
                <a:endParaRPr lang="fi-FI" dirty="0" smtClean="0"/>
              </a:p>
              <a:p>
                <a:r>
                  <a:rPr lang="fi-FI" dirty="0" err="1" smtClean="0"/>
                  <a:t>Then</a:t>
                </a:r>
                <a:r>
                  <a:rPr lang="fi-FI" dirty="0" smtClean="0"/>
                  <a:t>, </a:t>
                </a:r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thresholds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are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obtained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by</a:t>
                </a:r>
                <a:r>
                  <a:rPr lang="fi-FI" dirty="0"/>
                  <a:t> </a:t>
                </a:r>
                <a:r>
                  <a:rPr lang="fi-FI" dirty="0" err="1" smtClean="0"/>
                  <a:t>solving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pair</a:t>
                </a:r>
                <a:r>
                  <a:rPr lang="fi-FI" dirty="0" smtClean="0"/>
                  <a:t> of </a:t>
                </a:r>
                <a:r>
                  <a:rPr lang="fi-FI" dirty="0" err="1" smtClean="0"/>
                  <a:t>equations</a:t>
                </a:r>
                <a:r>
                  <a:rPr lang="fi-FI" dirty="0" smtClean="0"/>
                  <a:t>: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fi-FI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i-FI" sz="1800" b="0" i="0" smtClean="0">
                            <a:latin typeface="Cambria Math" panose="02040503050406030204" pitchFamily="18" charset="0"/>
                          </a:rPr>
                          <m:t>Φ</m:t>
                        </m:r>
                        <m:r>
                          <a:rPr lang="fi-FI" sz="1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i-FI" sz="1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fi-FI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fi-FI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i-FI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num>
                              <m:den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den>
                            </m:f>
                          </m:e>
                        </m:d>
                        <m:sSub>
                          <m:sSubPr>
                            <m:ctrlPr>
                              <a:rPr lang="fi-FI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fi-FI" sz="1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i-FI" sz="1800" b="0" i="1" smtClean="0">
                            <a:latin typeface="Cambria Math" panose="02040503050406030204" pitchFamily="18" charset="0"/>
                          </a:rPr>
                          <m:t>)(</m:t>
                        </m:r>
                        <m:sSub>
                          <m:sSubPr>
                            <m:ctrlPr>
                              <a:rPr lang="fi-FI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i-FI" sz="1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i-FI" sz="1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i-FI" sz="1800">
                            <a:latin typeface="Cambria Math" panose="02040503050406030204" pitchFamily="18" charset="0"/>
                          </a:rPr>
                          <m:t>Φ</m:t>
                        </m:r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fi-FI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b="0" i="1" smtClean="0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fi-FI" sz="18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)(</m:t>
                        </m:r>
                        <m:sSub>
                          <m:sSub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fi-FI" sz="1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i-FI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i-FI" sz="1800">
                            <a:latin typeface="Cambria Math" panose="02040503050406030204" pitchFamily="18" charset="0"/>
                          </a:rPr>
                          <m:t>Φ</m:t>
                        </m:r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i-FI" sz="1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num>
                              <m:den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den>
                            </m:f>
                          </m:e>
                        </m:d>
                        <m:sSub>
                          <m:sSub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fi-FI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)(</m:t>
                        </m:r>
                        <m:sSub>
                          <m:sSub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i-FI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i-FI" sz="1800">
                            <a:latin typeface="Cambria Math" panose="02040503050406030204" pitchFamily="18" charset="0"/>
                          </a:rPr>
                          <m:t>Φ</m:t>
                        </m:r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)(</m:t>
                        </m:r>
                        <m:sSub>
                          <m:sSub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i-FI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fi-FI" sz="1800" dirty="0" smtClean="0"/>
                  <a:t> and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fi-FI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i-FI" sz="1800">
                            <a:latin typeface="Cambria Math" panose="02040503050406030204" pitchFamily="18" charset="0"/>
                          </a:rPr>
                          <m:t>Φ</m:t>
                        </m:r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i-FI" sz="1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num>
                              <m:den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den>
                            </m:f>
                          </m:e>
                        </m:d>
                        <m:sSub>
                          <m:sSub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)(</m:t>
                        </m:r>
                        <m:sSub>
                          <m:sSub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i-FI" sz="1800">
                            <a:latin typeface="Cambria Math" panose="02040503050406030204" pitchFamily="18" charset="0"/>
                          </a:rPr>
                          <m:t>Φ</m:t>
                        </m:r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)(</m:t>
                        </m:r>
                        <m:sSub>
                          <m:sSub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fi-FI" sz="18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i-FI" sz="1800" i="0" dirty="0" smtClean="0">
                        <a:latin typeface="Cambria Math" panose="02040503050406030204" pitchFamily="18" charset="0"/>
                      </a:rPr>
                      <m:t>Ψ</m:t>
                    </m:r>
                    <m:d>
                      <m:dPr>
                        <m:ctrlPr>
                          <a:rPr lang="fi-FI" sz="1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fi-FI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fi-FI" sz="1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fi-FI" sz="1800" dirty="0">
                        <a:latin typeface="Cambria Math" panose="02040503050406030204" pitchFamily="18" charset="0"/>
                      </a:rPr>
                      <m:t>Ψ</m:t>
                    </m:r>
                    <m:d>
                      <m:dPr>
                        <m:ctrlPr>
                          <a:rPr lang="fi-FI" sz="1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i-FI" sz="1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num>
                              <m:den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den>
                            </m:f>
                          </m:e>
                        </m:d>
                        <m:sSub>
                          <m:sSub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fi-FI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fi-FI" sz="1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i-FI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i-FI" sz="1800">
                            <a:latin typeface="Cambria Math" panose="02040503050406030204" pitchFamily="18" charset="0"/>
                          </a:rPr>
                          <m:t>Φ</m:t>
                        </m:r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i-FI" sz="1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num>
                              <m:den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den>
                            </m:f>
                          </m:e>
                        </m:d>
                        <m:sSub>
                          <m:sSub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fi-FI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)(</m:t>
                        </m:r>
                        <m:sSub>
                          <m:sSub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i-FI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i-FI" sz="1800">
                            <a:latin typeface="Cambria Math" panose="02040503050406030204" pitchFamily="18" charset="0"/>
                          </a:rPr>
                          <m:t>Φ</m:t>
                        </m:r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)(</m:t>
                        </m:r>
                        <m:sSub>
                          <m:sSub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i-FI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m:rPr>
                        <m:nor/>
                      </m:rPr>
                      <a:rPr lang="fi-FI" sz="1800" dirty="0"/>
                      <m:t> </m:t>
                    </m:r>
                    <m:r>
                      <m:rPr>
                        <m:sty m:val="p"/>
                      </m:rPr>
                      <a:rPr lang="fi-FI" sz="1800" dirty="0">
                        <a:latin typeface="Cambria Math" panose="02040503050406030204" pitchFamily="18" charset="0"/>
                      </a:rPr>
                      <m:t>Ψ</m:t>
                    </m:r>
                    <m:d>
                      <m:dPr>
                        <m:ctrlPr>
                          <a:rPr lang="fi-FI" sz="1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fi-FI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i-FI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fi-FI" sz="1800" i="1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fi-FI" sz="1800" dirty="0">
                        <a:latin typeface="Cambria Math" panose="02040503050406030204" pitchFamily="18" charset="0"/>
                      </a:rPr>
                      <m:t>Ψ</m:t>
                    </m:r>
                    <m:d>
                      <m:dPr>
                        <m:ctrlPr>
                          <a:rPr lang="fi-FI" sz="1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i-FI" sz="1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num>
                              <m:den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den>
                            </m:f>
                          </m:e>
                        </m:d>
                        <m:sSub>
                          <m:sSub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fi-FI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fi-FI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i-FI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i-FI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fi-FI" sz="1800" dirty="0"/>
              </a:p>
              <a:p>
                <a:r>
                  <a:rPr lang="fi-FI" dirty="0"/>
                  <a:t>Once </a:t>
                </a:r>
                <a:r>
                  <a:rPr lang="fi-FI" dirty="0" err="1"/>
                  <a:t>the</a:t>
                </a:r>
                <a:r>
                  <a:rPr lang="fi-FI" dirty="0"/>
                  <a:t> </a:t>
                </a:r>
                <a:r>
                  <a:rPr lang="fi-FI" dirty="0" err="1"/>
                  <a:t>thresholds</a:t>
                </a:r>
                <a:r>
                  <a:rPr lang="fi-FI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i-FI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fi-FI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fi-FI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i-FI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fi-FI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fi-FI" dirty="0"/>
                  <a:t> </a:t>
                </a:r>
                <a:r>
                  <a:rPr lang="fi-FI" dirty="0" err="1"/>
                  <a:t>are</a:t>
                </a:r>
                <a:r>
                  <a:rPr lang="fi-FI" dirty="0"/>
                  <a:t> </a:t>
                </a:r>
                <a:r>
                  <a:rPr lang="fi-FI" dirty="0" err="1"/>
                  <a:t>known</a:t>
                </a:r>
                <a:r>
                  <a:rPr lang="fi-FI" dirty="0"/>
                  <a:t>, </a:t>
                </a:r>
                <a:r>
                  <a:rPr lang="fi-FI" dirty="0" err="1"/>
                  <a:t>the</a:t>
                </a:r>
                <a:r>
                  <a:rPr lang="fi-FI" dirty="0"/>
                  <a:t> </a:t>
                </a:r>
                <a:r>
                  <a:rPr lang="fi-FI" dirty="0" err="1"/>
                  <a:t>constants</a:t>
                </a:r>
                <a:r>
                  <a:rPr lang="fi-FI" dirty="0"/>
                  <a:t> </a:t>
                </a:r>
                <a14:m>
                  <m:oMath xmlns:m="http://schemas.openxmlformats.org/officeDocument/2006/math">
                    <m:r>
                      <a:rPr lang="fi-FI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fi-FI" dirty="0"/>
                  <a:t> and </a:t>
                </a:r>
                <a14:m>
                  <m:oMath xmlns:m="http://schemas.openxmlformats.org/officeDocument/2006/math">
                    <m:r>
                      <a:rPr lang="fi-FI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fi-FI" dirty="0"/>
                  <a:t> </a:t>
                </a:r>
                <a:r>
                  <a:rPr lang="fi-FI" dirty="0" err="1"/>
                  <a:t>are</a:t>
                </a:r>
                <a:r>
                  <a:rPr lang="fi-FI" dirty="0"/>
                  <a:t> </a:t>
                </a:r>
                <a:r>
                  <a:rPr lang="fi-FI" dirty="0" err="1"/>
                  <a:t>obtained</a:t>
                </a:r>
                <a:r>
                  <a:rPr lang="fi-FI" dirty="0"/>
                  <a:t> </a:t>
                </a:r>
                <a:r>
                  <a:rPr lang="fi-FI" dirty="0" err="1"/>
                  <a:t>by</a:t>
                </a:r>
                <a:r>
                  <a:rPr lang="fi-FI" dirty="0"/>
                  <a:t> </a:t>
                </a:r>
                <a:r>
                  <a:rPr lang="fi-FI" dirty="0" err="1"/>
                  <a:t>using</a:t>
                </a:r>
                <a:r>
                  <a:rPr lang="fi-FI" dirty="0"/>
                  <a:t> </a:t>
                </a:r>
                <a:r>
                  <a:rPr lang="fi-FI" dirty="0" err="1"/>
                  <a:t>these</a:t>
                </a:r>
                <a:r>
                  <a:rPr lang="fi-FI" dirty="0"/>
                  <a:t> </a:t>
                </a:r>
                <a:r>
                  <a:rPr lang="fi-FI" dirty="0" err="1"/>
                  <a:t>formulas</a:t>
                </a:r>
                <a:r>
                  <a:rPr lang="fi-FI" dirty="0"/>
                  <a:t>:</a:t>
                </a:r>
                <a:endParaRPr lang="fi-FI" dirty="0"/>
              </a:p>
              <a:p>
                <a:pPr lvl="1"/>
                <a14:m>
                  <m:oMath xmlns:m="http://schemas.openxmlformats.org/officeDocument/2006/math">
                    <m:r>
                      <a:rPr lang="fi-FI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fi-FI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fi-FI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i-FI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d>
                              <m:dPr>
                                <m:ctrlPr>
                                  <a:rPr lang="fi-FI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  <m: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fi-FI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  <m:sSub>
                          <m:sSub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sub>
                        </m:sSub>
                        <m:d>
                          <m:d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i-FI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fi-FI" i="1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i-FI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d>
                              <m:dPr>
                                <m:ctrlPr>
                                  <a:rPr lang="fi-FI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  <m: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fi-FI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  <m:sSub>
                          <m:sSub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sub>
                        </m:sSub>
                        <m:d>
                          <m:d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i-FI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num>
                      <m:den>
                        <m:sSub>
                          <m:sSub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d>
                          <m:d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i-FI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sSub>
                          <m:sSub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sub>
                        </m:sSub>
                        <m:d>
                          <m:d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i-FI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fi-FI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d>
                          <m:d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i-FI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sSub>
                          <m:sSub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sub>
                        </m:sSub>
                        <m:r>
                          <a:rPr lang="fi-FI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i-FI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fi-FI" dirty="0"/>
              </a:p>
              <a:p>
                <a:pPr lvl="1"/>
                <a14:m>
                  <m:oMath xmlns:m="http://schemas.openxmlformats.org/officeDocument/2006/math">
                    <m:r>
                      <a:rPr lang="fi-FI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fi-FI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fi-FI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i-FI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s-E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 − </m:t>
                            </m:r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d>
                              <m:dPr>
                                <m:ctrlPr>
                                  <a:rPr lang="es-E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  <m: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s-ES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s-E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s-E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  <m:sSub>
                          <m:sSub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r>
                          <a:rPr lang="es-E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s-ES" i="1">
                            <a:latin typeface="Cambria Math" panose="02040503050406030204" pitchFamily="18" charset="0"/>
                          </a:rPr>
                          <m:t>) − </m:t>
                        </m:r>
                        <m:d>
                          <m:d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i-FI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 − </m:t>
                            </m:r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d>
                              <m:dPr>
                                <m:ctrlPr>
                                  <a:rPr lang="es-E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s-ES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  <m:r>
                                      <a:rPr lang="es-ES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s-ES" i="1"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s-E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i-FI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s-E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  <m:sSub>
                          <m:sSub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r>
                          <a:rPr lang="es-E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d>
                          <m:d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i-FI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sSub>
                          <m:sSub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sub>
                        </m:sSub>
                        <m:d>
                          <m:d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i-FI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fi-FI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d>
                          <m:d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i-FI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fi-FI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sSub>
                          <m:sSub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sub>
                        </m:sSub>
                        <m:r>
                          <a:rPr lang="fi-FI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fi-FI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i-FI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fi-FI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1703" y="1737360"/>
                <a:ext cx="11286308" cy="4173862"/>
              </a:xfrm>
              <a:blipFill>
                <a:blip r:embed="rId2"/>
                <a:stretch>
                  <a:fillRect l="-378" t="-12263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414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3027" y="663299"/>
            <a:ext cx="8911687" cy="1280890"/>
          </a:xfrm>
        </p:spPr>
        <p:txBody>
          <a:bodyPr/>
          <a:lstStyle/>
          <a:p>
            <a:r>
              <a:rPr lang="fi-FI" dirty="0" smtClean="0"/>
              <a:t>An </a:t>
            </a:r>
            <a:r>
              <a:rPr lang="fi-FI" dirty="0" err="1" smtClean="0"/>
              <a:t>illustration</a:t>
            </a:r>
            <a:endParaRPr lang="fi-FI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56" y="2610075"/>
            <a:ext cx="4313237" cy="2809916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5597079" y="2126221"/>
                <a:ext cx="5819858" cy="3869629"/>
              </a:xfrm>
            </p:spPr>
            <p:txBody>
              <a:bodyPr>
                <a:normAutofit/>
              </a:bodyPr>
              <a:lstStyle/>
              <a:p>
                <a:r>
                  <a:rPr lang="fi-FI" dirty="0" smtClean="0"/>
                  <a:t>The </a:t>
                </a:r>
                <a:r>
                  <a:rPr lang="fi-FI" dirty="0" err="1" smtClean="0"/>
                  <a:t>picture</a:t>
                </a:r>
                <a:r>
                  <a:rPr lang="fi-FI" dirty="0" smtClean="0"/>
                  <a:t> on </a:t>
                </a:r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left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illustrates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optimal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stopping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strategyin</a:t>
                </a:r>
                <a:r>
                  <a:rPr lang="fi-FI" dirty="0" smtClean="0"/>
                  <a:t> an </a:t>
                </a:r>
                <a:r>
                  <a:rPr lang="fi-FI" dirty="0" err="1" smtClean="0"/>
                  <a:t>exemplary</a:t>
                </a:r>
                <a:r>
                  <a:rPr lang="fi-FI" dirty="0" smtClean="0"/>
                  <a:t> case of </a:t>
                </a:r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problem</a:t>
                </a:r>
                <a:r>
                  <a:rPr lang="fi-FI" dirty="0" smtClean="0"/>
                  <a:t>, as </a:t>
                </a:r>
                <a:r>
                  <a:rPr lang="fi-FI" dirty="0" err="1" smtClean="0"/>
                  <a:t>well</a:t>
                </a:r>
                <a:r>
                  <a:rPr lang="fi-FI" dirty="0" smtClean="0"/>
                  <a:t> as a </a:t>
                </a:r>
                <a:r>
                  <a:rPr lang="fi-FI" dirty="0" err="1" smtClean="0"/>
                  <a:t>realization</a:t>
                </a:r>
                <a:r>
                  <a:rPr lang="fi-FI" dirty="0" smtClean="0"/>
                  <a:t> of </a:t>
                </a:r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process</a:t>
                </a:r>
                <a:r>
                  <a:rPr lang="fi-FI" dirty="0" smtClean="0"/>
                  <a:t>.</a:t>
                </a:r>
              </a:p>
              <a:p>
                <a:r>
                  <a:rPr lang="fi-FI" dirty="0" err="1" smtClean="0">
                    <a:ea typeface="Cambria Math" panose="02040503050406030204" pitchFamily="18" charset="0"/>
                  </a:rPr>
                  <a:t>The</a:t>
                </a:r>
                <a:r>
                  <a:rPr lang="fi-FI" dirty="0" smtClean="0">
                    <a:ea typeface="Cambria Math" panose="02040503050406030204" pitchFamily="18" charset="0"/>
                  </a:rPr>
                  <a:t> </a:t>
                </a:r>
                <a:r>
                  <a:rPr lang="fi-FI" dirty="0" err="1" smtClean="0">
                    <a:ea typeface="Cambria Math" panose="02040503050406030204" pitchFamily="18" charset="0"/>
                  </a:rPr>
                  <a:t>process</a:t>
                </a:r>
                <a:r>
                  <a:rPr lang="fi-FI" dirty="0" smtClean="0">
                    <a:ea typeface="Cambria Math" panose="02040503050406030204" pitchFamily="18" charset="0"/>
                  </a:rPr>
                  <a:t> is a </a:t>
                </a:r>
                <a:r>
                  <a:rPr lang="fi-FI" dirty="0" err="1" smtClean="0">
                    <a:ea typeface="Cambria Math" panose="02040503050406030204" pitchFamily="18" charset="0"/>
                  </a:rPr>
                  <a:t>geometric</a:t>
                </a:r>
                <a:r>
                  <a:rPr lang="fi-FI" dirty="0" smtClean="0">
                    <a:ea typeface="Cambria Math" panose="02040503050406030204" pitchFamily="18" charset="0"/>
                  </a:rPr>
                  <a:t> </a:t>
                </a:r>
                <a:r>
                  <a:rPr lang="fi-FI" dirty="0" err="1" smtClean="0">
                    <a:ea typeface="Cambria Math" panose="02040503050406030204" pitchFamily="18" charset="0"/>
                  </a:rPr>
                  <a:t>Brownian</a:t>
                </a:r>
                <a:r>
                  <a:rPr lang="fi-FI" dirty="0" smtClean="0">
                    <a:ea typeface="Cambria Math" panose="02040503050406030204" pitchFamily="18" charset="0"/>
                  </a:rPr>
                  <a:t> </a:t>
                </a:r>
                <a:r>
                  <a:rPr lang="fi-FI" dirty="0" err="1" smtClean="0">
                    <a:ea typeface="Cambria Math" panose="02040503050406030204" pitchFamily="18" charset="0"/>
                  </a:rPr>
                  <a:t>motion</a:t>
                </a:r>
                <a:r>
                  <a:rPr lang="fi-FI" dirty="0" smtClean="0">
                    <a:ea typeface="Cambria Math" panose="02040503050406030204" pitchFamily="18" charset="0"/>
                  </a:rPr>
                  <a:t> </a:t>
                </a:r>
                <a:r>
                  <a:rPr lang="fi-FI" dirty="0" err="1" smtClean="0">
                    <a:ea typeface="Cambria Math" panose="02040503050406030204" pitchFamily="18" charset="0"/>
                  </a:rPr>
                  <a:t>with</a:t>
                </a:r>
                <a:r>
                  <a:rPr lang="fi-FI" dirty="0" smtClean="0">
                    <a:ea typeface="Cambria Math" panose="02040503050406030204" pitchFamily="18" charset="0"/>
                  </a:rPr>
                  <a:t> </a:t>
                </a:r>
                <a:r>
                  <a:rPr lang="fi-FI" dirty="0" err="1" smtClean="0">
                    <a:ea typeface="Cambria Math" panose="02040503050406030204" pitchFamily="18" charset="0"/>
                  </a:rPr>
                  <a:t>the</a:t>
                </a:r>
                <a:r>
                  <a:rPr lang="fi-FI" dirty="0" smtClean="0">
                    <a:ea typeface="Cambria Math" panose="02040503050406030204" pitchFamily="18" charset="0"/>
                  </a:rPr>
                  <a:t> </a:t>
                </a:r>
                <a:r>
                  <a:rPr lang="fi-FI" dirty="0" err="1" smtClean="0">
                    <a:ea typeface="Cambria Math" panose="02040503050406030204" pitchFamily="18" charset="0"/>
                  </a:rPr>
                  <a:t>infinitesimal</a:t>
                </a:r>
                <a:r>
                  <a:rPr lang="fi-FI" dirty="0" smtClean="0">
                    <a:ea typeface="Cambria Math" panose="02040503050406030204" pitchFamily="18" charset="0"/>
                  </a:rPr>
                  <a:t> </a:t>
                </a:r>
                <a:r>
                  <a:rPr lang="fi-FI" dirty="0" err="1" smtClean="0">
                    <a:ea typeface="Cambria Math" panose="02040503050406030204" pitchFamily="18" charset="0"/>
                  </a:rPr>
                  <a:t>generator</a:t>
                </a:r>
                <a:r>
                  <a:rPr lang="fi-FI" dirty="0" smtClean="0">
                    <a:ea typeface="Cambria Math" panose="02040503050406030204" pitchFamily="18" charset="0"/>
                  </a:rPr>
                  <a:t> 			</a:t>
                </a:r>
                <a14:m>
                  <m:oMath xmlns:m="http://schemas.openxmlformats.org/officeDocument/2006/math">
                    <m:r>
                      <a:rPr lang="fi-FI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sSup>
                      <m:sSupPr>
                        <m:ctrlP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′′(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i-FI" dirty="0" smtClean="0"/>
                  <a:t> </a:t>
                </a:r>
                <a:r>
                  <a:rPr lang="fi-FI" dirty="0" err="1" smtClean="0"/>
                  <a:t>where</a:t>
                </a:r>
                <a:r>
                  <a:rPr lang="fi-FI" dirty="0" smtClean="0"/>
                  <a:t> </a:t>
                </a:r>
                <a:endParaRPr lang="fi-FI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 dirty="0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l-GR" i="1" dirty="0" smtClean="0">
                          <a:latin typeface="Cambria Math" panose="02040503050406030204" pitchFamily="18" charset="0"/>
                        </a:rPr>
                        <m:t> = 0.2, </m:t>
                      </m:r>
                      <m:r>
                        <a:rPr lang="el-GR" i="1" dirty="0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l-GR" i="1" dirty="0" smtClean="0">
                          <a:latin typeface="Cambria Math" panose="02040503050406030204" pitchFamily="18" charset="0"/>
                        </a:rPr>
                        <m:t> = 0.5</m:t>
                      </m:r>
                    </m:oMath>
                  </m:oMathPara>
                </a14:m>
                <a:endParaRPr lang="fi-FI" dirty="0" smtClean="0"/>
              </a:p>
              <a:p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other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parameters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are</a:t>
                </a:r>
                <a14:m>
                  <m:oMath xmlns:m="http://schemas.openxmlformats.org/officeDocument/2006/math">
                    <m:r>
                      <a:rPr lang="fi-FI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fi-FI" b="0" i="0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=0.25,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=1.0,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=1.0,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=1.0, </m:t>
                      </m:r>
                      <m:sSub>
                        <m:sSubPr>
                          <m:ctrlPr>
                            <a:rPr lang="fi-FI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=0.05</m:t>
                      </m:r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fi-FI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i-FI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fi-FI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fi-FI" i="1">
                          <a:latin typeface="Cambria Math" panose="02040503050406030204" pitchFamily="18" charset="0"/>
                        </a:rPr>
                        <m:t>=0.04</m:t>
                      </m:r>
                    </m:oMath>
                  </m:oMathPara>
                </a14:m>
                <a:endParaRPr lang="fi-FI" dirty="0"/>
              </a:p>
              <a:p>
                <a:r>
                  <a:rPr lang="fi-FI" dirty="0" err="1" smtClean="0"/>
                  <a:t>The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numerically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evaluated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thresholds</a:t>
                </a:r>
                <a:r>
                  <a:rPr lang="fi-FI" dirty="0" smtClean="0"/>
                  <a:t> </a:t>
                </a:r>
                <a:r>
                  <a:rPr lang="fi-FI" dirty="0" err="1" smtClean="0"/>
                  <a:t>are</a:t>
                </a:r>
                <a:endParaRPr lang="fi-FI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i-FI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i="1">
                          <a:latin typeface="Cambria Math" panose="02040503050406030204" pitchFamily="18" charset="0"/>
                        </a:rPr>
                        <m:t> ≈ 6.25</m:t>
                      </m:r>
                      <m:r>
                        <a:rPr lang="fi-FI" b="0" i="0" smtClean="0"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fi-FI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i="1">
                          <a:latin typeface="Cambria Math" panose="02040503050406030204" pitchFamily="18" charset="0"/>
                        </a:rPr>
                        <m:t> ≈ 4.46</m:t>
                      </m:r>
                    </m:oMath>
                  </m:oMathPara>
                </a14:m>
                <a:endParaRPr lang="fi-FI" dirty="0" smtClean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597079" y="2126221"/>
                <a:ext cx="5819858" cy="3869629"/>
              </a:xfrm>
              <a:blipFill>
                <a:blip r:embed="rId3"/>
                <a:stretch>
                  <a:fillRect l="-733" t="-945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280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1078</TotalTime>
  <Words>1768</Words>
  <Application>Microsoft Office PowerPoint</Application>
  <PresentationFormat>Widescreen</PresentationFormat>
  <Paragraphs>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Cambria Math</vt:lpstr>
      <vt:lpstr>Century Gothic</vt:lpstr>
      <vt:lpstr>Wingdings 3</vt:lpstr>
      <vt:lpstr>Wisp</vt:lpstr>
      <vt:lpstr>A Sequential Stopping Problem with Costly Reversibility</vt:lpstr>
      <vt:lpstr>Problem Specification</vt:lpstr>
      <vt:lpstr>Definition of the problem</vt:lpstr>
      <vt:lpstr>Solution</vt:lpstr>
      <vt:lpstr>Thresholds and constants of the solution</vt:lpstr>
      <vt:lpstr>An illustration</vt:lpstr>
    </vt:vector>
  </TitlesOfParts>
  <Company>University of Turku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Sequential Stopping Problem with Costly Reversibility</dc:title>
  <dc:creator>Tarmo Taipale</dc:creator>
  <cp:lastModifiedBy>Tarmo Taipale</cp:lastModifiedBy>
  <cp:revision>17</cp:revision>
  <dcterms:created xsi:type="dcterms:W3CDTF">2025-05-13T08:21:49Z</dcterms:created>
  <dcterms:modified xsi:type="dcterms:W3CDTF">2025-05-15T13:03:32Z</dcterms:modified>
</cp:coreProperties>
</file>